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5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70" d="100"/>
          <a:sy n="70" d="100"/>
        </p:scale>
        <p:origin x="21" y="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86EE4-94B3-402A-9BBA-72178AC457A2}" type="datetimeFigureOut">
              <a:rPr lang="en-US" smtClean="0"/>
              <a:t>8/10/2017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84B20-7E9A-4CBE-9C9B-F7A9B0D5A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9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B cell leukemia/lymphoma 2</a:t>
            </a:r>
            <a:r>
              <a:rPr lang="en-US" b="1" dirty="0"/>
              <a:t>-</a:t>
            </a:r>
            <a:r>
              <a:rPr lang="en-US" b="1" baseline="0" dirty="0"/>
              <a:t> </a:t>
            </a:r>
            <a:r>
              <a:rPr lang="en-US" b="0" baseline="0" dirty="0"/>
              <a:t>family of proteins, apoptotic regulators, mediate </a:t>
            </a:r>
            <a:r>
              <a:rPr lang="en-US" b="0" baseline="0" dirty="0" err="1"/>
              <a:t>mitochrondrial</a:t>
            </a:r>
            <a:r>
              <a:rPr lang="en-US" b="0" baseline="0" dirty="0"/>
              <a:t> outer membrane permeabilization (point of no return), do this by creating disruptions in the membrane thus releasing death-promoting proteins like cytochrome C, Anti-apoptotic proteins (prevent it), like most proteins: have inhibition and activation sites, balance between anti and pro is very important, prevents cancer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/>
              <a:t>Other BH3 peptides: BAD, BAK, BAX, PUMA, SOUL, </a:t>
            </a:r>
            <a:r>
              <a:rPr lang="en-US" b="0" baseline="0" dirty="0" err="1"/>
              <a:t>Beclin</a:t>
            </a:r>
            <a:r>
              <a:rPr lang="en-US" b="0" baseline="0" dirty="0"/>
              <a:t>, and other BH3 mutants/variants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84B20-7E9A-4CBE-9C9B-F7A9B0D5A4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89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MobaXterm</a:t>
            </a:r>
            <a:r>
              <a:rPr lang="en-US" dirty="0"/>
              <a:t>- similar to </a:t>
            </a:r>
            <a:r>
              <a:rPr lang="en-US" dirty="0" err="1"/>
              <a:t>PuTTy</a:t>
            </a:r>
            <a:r>
              <a:rPr lang="en-US" dirty="0"/>
              <a:t>, but allows for multiple sessions</a:t>
            </a:r>
            <a:r>
              <a:rPr lang="en-US" baseline="0" dirty="0"/>
              <a:t> to run at once</a:t>
            </a:r>
          </a:p>
          <a:p>
            <a:r>
              <a:rPr lang="en-US" baseline="0" dirty="0"/>
              <a:t>Used it for </a:t>
            </a:r>
            <a:r>
              <a:rPr lang="en-US" baseline="0" dirty="0" err="1"/>
              <a:t>jupyter</a:t>
            </a:r>
            <a:r>
              <a:rPr lang="en-US" baseline="0" dirty="0"/>
              <a:t> notebooks and python compiling and running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84B20-7E9A-4CBE-9C9B-F7A9B0D5A4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69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10" Type="http://schemas.openxmlformats.org/officeDocument/2006/relationships/image" Target="../media/image37.png"/><Relationship Id="rId4" Type="http://schemas.openxmlformats.org/officeDocument/2006/relationships/image" Target="../media/image31.JP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10" Type="http://schemas.openxmlformats.org/officeDocument/2006/relationships/image" Target="../media/image46.JP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10" Type="http://schemas.openxmlformats.org/officeDocument/2006/relationships/image" Target="../media/image55.JPG"/><Relationship Id="rId4" Type="http://schemas.openxmlformats.org/officeDocument/2006/relationships/image" Target="../media/image49.JPG"/><Relationship Id="rId9" Type="http://schemas.openxmlformats.org/officeDocument/2006/relationships/image" Target="../media/image5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10" Type="http://schemas.openxmlformats.org/officeDocument/2006/relationships/image" Target="../media/image64.JP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599" y="1803405"/>
            <a:ext cx="9506415" cy="1825096"/>
          </a:xfrm>
        </p:spPr>
        <p:txBody>
          <a:bodyPr>
            <a:normAutofit fontScale="90000"/>
          </a:bodyPr>
          <a:lstStyle/>
          <a:p>
            <a:r>
              <a:rPr lang="en-US" dirty="0"/>
              <a:t>MOLECULAR DYNAMICS:</a:t>
            </a:r>
            <a:br>
              <a:rPr lang="en-US" dirty="0"/>
            </a:br>
            <a:r>
              <a:rPr lang="en-US" dirty="0" err="1"/>
              <a:t>Bcl-xL</a:t>
            </a:r>
            <a:r>
              <a:rPr lang="en-US" dirty="0"/>
              <a:t> w/ BIM BH3 domain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Dana Seibert</a:t>
            </a:r>
          </a:p>
          <a:p>
            <a:r>
              <a:rPr lang="en-US" dirty="0"/>
              <a:t>Vistas in Advanced Computing 2017</a:t>
            </a:r>
          </a:p>
        </p:txBody>
      </p:sp>
    </p:spTree>
    <p:extLst>
      <p:ext uri="{BB962C8B-B14F-4D97-AF65-F5344CB8AC3E}">
        <p14:creationId xmlns:p14="http://schemas.microsoft.com/office/powerpoint/2010/main" val="2768761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/>
              <a:t>Chipuk</a:t>
            </a:r>
            <a:r>
              <a:rPr lang="en-US" sz="1600" dirty="0"/>
              <a:t>, J E, et al. “Mitochondrial Outer Membrane Permeabilization during Apoptosis: the Innocent 	Bystander Scenario.” </a:t>
            </a:r>
            <a:r>
              <a:rPr lang="en-US" sz="1600" i="1" dirty="0"/>
              <a:t>Nature</a:t>
            </a:r>
            <a:r>
              <a:rPr lang="en-US" sz="1600" dirty="0"/>
              <a:t>, Nature Publishing Group, 19 May 2006, 	www.nature.com/cdd/journal/v13/n8/full/4401963a.html?foxtrotcallback=true.</a:t>
            </a:r>
          </a:p>
          <a:p>
            <a:pPr marL="0" indent="0">
              <a:buNone/>
            </a:pPr>
            <a:r>
              <a:rPr lang="en-US" sz="1600" dirty="0" err="1"/>
              <a:t>Rajan</a:t>
            </a:r>
            <a:r>
              <a:rPr lang="en-US" sz="1600" dirty="0"/>
              <a:t>, </a:t>
            </a:r>
            <a:r>
              <a:rPr lang="en-US" sz="1600" dirty="0" err="1"/>
              <a:t>Sreekanth</a:t>
            </a:r>
            <a:r>
              <a:rPr lang="en-US" sz="1600" dirty="0"/>
              <a:t>, et al. “Bh3 Induced Conformational Changes in </a:t>
            </a:r>
            <a:r>
              <a:rPr lang="en-US" sz="1600" dirty="0" err="1"/>
              <a:t>Bcl</a:t>
            </a:r>
            <a:r>
              <a:rPr lang="en-US" sz="1600" dirty="0"/>
              <a:t>‐Xl Revealed by Crystal Structure and 	Comparative Analysis.” </a:t>
            </a:r>
            <a:r>
              <a:rPr lang="en-US" sz="1600" i="1" dirty="0"/>
              <a:t>Wiley Online Library</a:t>
            </a:r>
            <a:r>
              <a:rPr lang="en-US" sz="1600" dirty="0"/>
              <a:t>, Proteins: Structure, Function, and Bioinformatics, 23 	May 2015, 	onlinelibrary.wiley.com/</a:t>
            </a:r>
            <a:r>
              <a:rPr lang="en-US" sz="1600" dirty="0" err="1"/>
              <a:t>doi</a:t>
            </a:r>
            <a:r>
              <a:rPr lang="en-US" sz="1600" dirty="0"/>
              <a:t>/10.1002/prot.24816/</a:t>
            </a:r>
            <a:r>
              <a:rPr lang="en-US" sz="1600" dirty="0" err="1"/>
              <a:t>epdf?referrer_access_token</a:t>
            </a:r>
            <a:r>
              <a:rPr lang="en-US" sz="1600" dirty="0"/>
              <a:t>=HDqstRRuisjo_yk2dKN	MpE4keas67K9QMdWULTWMo8Mv2et5Yz-Tv2pP76vo2ZmVT3KqeaXvND-UqiK-dPIoAt0OBkYVmhIf9ze	wmHZLptB53XEbya-6d1reGR47m6OBt_5dmURDwFt0HVLWRsQD3fsZtvOt3rKtkhBDzz3Gy3f5q5hdlmUF	cQNLmXYjQK4L8iyda8ts8hWyCm5_RqiTHAE8-00TH6JRt-cTisRSaM%3D.</a:t>
            </a:r>
          </a:p>
          <a:p>
            <a:pPr marL="0" indent="0">
              <a:buNone/>
            </a:pPr>
            <a:r>
              <a:rPr lang="en-US" sz="1600" dirty="0" err="1"/>
              <a:t>Rajan</a:t>
            </a:r>
            <a:r>
              <a:rPr lang="en-US" sz="1600" dirty="0"/>
              <a:t>, </a:t>
            </a:r>
            <a:r>
              <a:rPr lang="en-US" sz="1600" dirty="0" err="1"/>
              <a:t>Sreekanth</a:t>
            </a:r>
            <a:r>
              <a:rPr lang="en-US" sz="1600" dirty="0"/>
              <a:t>, et al. “Bh3 Induced Conformational Changes in </a:t>
            </a:r>
            <a:r>
              <a:rPr lang="en-US" sz="1600" dirty="0" err="1"/>
              <a:t>Bcl</a:t>
            </a:r>
            <a:r>
              <a:rPr lang="en-US" sz="1600" dirty="0"/>
              <a:t>-Xl Revealed by Crystal Structure and 	Comparative Analysis.” </a:t>
            </a:r>
            <a:r>
              <a:rPr lang="en-US" sz="1600" i="1" dirty="0"/>
              <a:t>Proteins</a:t>
            </a:r>
            <a:r>
              <a:rPr lang="en-US" sz="1600" dirty="0"/>
              <a:t>, RCSB, 10 June 2015, 	www.rcsb.org/pdb/explore.do?structureId=4QVF.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8898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Bcl-xL</a:t>
            </a:r>
            <a:r>
              <a:rPr lang="en-US" dirty="0"/>
              <a:t> w/ BIM BH3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Bcl-2 Family in charge of homeostasis during apoptosis</a:t>
            </a:r>
          </a:p>
          <a:p>
            <a:pPr lvl="1"/>
            <a:r>
              <a:rPr lang="it-IT" dirty="0"/>
              <a:t>B cell leukemia/lymphoma 2</a:t>
            </a:r>
          </a:p>
          <a:p>
            <a:pPr lvl="1"/>
            <a:r>
              <a:rPr lang="en-US" dirty="0"/>
              <a:t>Homeostasis-</a:t>
            </a:r>
          </a:p>
          <a:p>
            <a:pPr lvl="1"/>
            <a:r>
              <a:rPr lang="en-US" dirty="0"/>
              <a:t>Apoptosis- Programmed cell death due to age or damage</a:t>
            </a:r>
          </a:p>
          <a:p>
            <a:r>
              <a:rPr lang="en-US" dirty="0"/>
              <a:t>One structure: </a:t>
            </a:r>
            <a:r>
              <a:rPr lang="en-US" dirty="0" err="1"/>
              <a:t>Bcl</a:t>
            </a:r>
            <a:r>
              <a:rPr lang="en-US" dirty="0"/>
              <a:t>-X</a:t>
            </a:r>
            <a:r>
              <a:rPr lang="en-US" baseline="-25000" dirty="0"/>
              <a:t>L</a:t>
            </a:r>
          </a:p>
          <a:p>
            <a:pPr lvl="1"/>
            <a:r>
              <a:rPr lang="en-US" dirty="0"/>
              <a:t>Contains BH3 peptide complex</a:t>
            </a:r>
          </a:p>
          <a:p>
            <a:pPr lvl="2"/>
            <a:r>
              <a:rPr lang="en-US" dirty="0"/>
              <a:t>Particularly BIM peptide</a:t>
            </a:r>
          </a:p>
          <a:p>
            <a:r>
              <a:rPr lang="en-US" dirty="0"/>
              <a:t>Studied crystal structure of human </a:t>
            </a:r>
            <a:r>
              <a:rPr lang="en-US" dirty="0" err="1"/>
              <a:t>Bcl</a:t>
            </a:r>
            <a:r>
              <a:rPr lang="en-US" dirty="0"/>
              <a:t>-X</a:t>
            </a:r>
            <a:r>
              <a:rPr lang="en-US" baseline="-25000" dirty="0"/>
              <a:t>L</a:t>
            </a:r>
            <a:r>
              <a:rPr lang="en-US" dirty="0"/>
              <a:t> in complex with BID</a:t>
            </a:r>
            <a:r>
              <a:rPr lang="en-US" baseline="30000" dirty="0"/>
              <a:t>BH3</a:t>
            </a:r>
            <a:r>
              <a:rPr lang="en-US" dirty="0"/>
              <a:t> and BIM</a:t>
            </a:r>
            <a:r>
              <a:rPr lang="en-US" baseline="30000" dirty="0"/>
              <a:t>BH3</a:t>
            </a:r>
          </a:p>
          <a:p>
            <a:r>
              <a:rPr lang="en-US" dirty="0"/>
              <a:t>Visualize </a:t>
            </a:r>
            <a:r>
              <a:rPr lang="en-US" dirty="0" err="1"/>
              <a:t>Bcl</a:t>
            </a:r>
            <a:r>
              <a:rPr lang="en-US" dirty="0"/>
              <a:t>-X</a:t>
            </a:r>
            <a:r>
              <a:rPr lang="en-US" baseline="-25000" dirty="0"/>
              <a:t>L</a:t>
            </a:r>
            <a:r>
              <a:rPr lang="en-US" dirty="0"/>
              <a:t> in complex with BIM</a:t>
            </a:r>
            <a:r>
              <a:rPr lang="en-US" baseline="30000" dirty="0"/>
              <a:t>BH3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2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4QVF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PDB file from RCSB</a:t>
            </a:r>
          </a:p>
          <a:p>
            <a:r>
              <a:rPr lang="en-US" dirty="0"/>
              <a:t>Use </a:t>
            </a:r>
            <a:r>
              <a:rPr lang="en-US" dirty="0" err="1"/>
              <a:t>MobaXterm</a:t>
            </a:r>
            <a:r>
              <a:rPr lang="en-US" dirty="0"/>
              <a:t> and server</a:t>
            </a:r>
          </a:p>
          <a:p>
            <a:r>
              <a:rPr lang="en-US" dirty="0"/>
              <a:t>Clean file</a:t>
            </a:r>
          </a:p>
          <a:p>
            <a:pPr lvl="1"/>
            <a:r>
              <a:rPr lang="en-US" dirty="0"/>
              <a:t>grep “^ATOM” 4qvf.pdb &gt; 4qvf.clean.pdb</a:t>
            </a:r>
          </a:p>
          <a:p>
            <a:r>
              <a:rPr lang="en-US" dirty="0"/>
              <a:t>Using example code, attempted editing molecule</a:t>
            </a:r>
          </a:p>
          <a:p>
            <a:pPr lvl="1"/>
            <a:r>
              <a:rPr lang="en-US" dirty="0"/>
              <a:t>Didn’t work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326" y="0"/>
            <a:ext cx="6943348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55" y="0"/>
            <a:ext cx="7162689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940" y="0"/>
            <a:ext cx="8170117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35" y="2821774"/>
            <a:ext cx="11744325" cy="1304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762" y="0"/>
            <a:ext cx="11682475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71081" y="-82591"/>
            <a:ext cx="12465336" cy="70897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b="19284"/>
          <a:stretch/>
        </p:blipFill>
        <p:spPr>
          <a:xfrm>
            <a:off x="0" y="3258539"/>
            <a:ext cx="12192000" cy="27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7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71" y="0"/>
            <a:ext cx="8006658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54" r="606" b="1272"/>
          <a:stretch/>
        </p:blipFill>
        <p:spPr>
          <a:xfrm>
            <a:off x="0" y="0"/>
            <a:ext cx="5020351" cy="36634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68" y="0"/>
            <a:ext cx="5046767" cy="36634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970" b="1500"/>
          <a:stretch/>
        </p:blipFill>
        <p:spPr>
          <a:xfrm>
            <a:off x="3713883" y="3194501"/>
            <a:ext cx="5086423" cy="36634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energies reach equilibrium around step 6500</a:t>
            </a:r>
          </a:p>
          <a:p>
            <a:r>
              <a:rPr lang="en-US" dirty="0"/>
              <a:t>Estimated Equilibrium Total Energy for Chains A and B: -249613.87  kJ/</a:t>
            </a:r>
            <a:r>
              <a:rPr lang="en-US" dirty="0" err="1"/>
              <a:t>mol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(A and B)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214" y="0"/>
            <a:ext cx="6309572" cy="6857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506" y="-1"/>
            <a:ext cx="6534207" cy="68579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4980" y="-1083"/>
            <a:ext cx="5893259" cy="68590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7878" y="-13634"/>
            <a:ext cx="7127462" cy="687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7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Chains and binding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Need to separate chains and run calculations and visualizations on each</a:t>
            </a:r>
          </a:p>
          <a:p>
            <a:pPr lvl="1"/>
            <a:r>
              <a:rPr lang="en-US" dirty="0"/>
              <a:t>Deleted other chain and saved into separate file</a:t>
            </a:r>
          </a:p>
          <a:p>
            <a:r>
              <a:rPr lang="en-US" dirty="0"/>
              <a:t>Chain A: </a:t>
            </a:r>
          </a:p>
          <a:p>
            <a:pPr lvl="1"/>
            <a:r>
              <a:rPr lang="en-US" dirty="0"/>
              <a:t>All energies reach equilibrium around step 6800</a:t>
            </a:r>
          </a:p>
          <a:p>
            <a:pPr lvl="1"/>
            <a:r>
              <a:rPr lang="en-US" dirty="0"/>
              <a:t>Estimated Equilibrium Total Energy for Chain A: -252546.27 kJ</a:t>
            </a:r>
          </a:p>
          <a:p>
            <a:r>
              <a:rPr lang="en-US" dirty="0"/>
              <a:t>Chain B:</a:t>
            </a:r>
          </a:p>
          <a:p>
            <a:pPr lvl="1"/>
            <a:r>
              <a:rPr lang="en-US" dirty="0"/>
              <a:t>All energies reach equilibrium around step 7000</a:t>
            </a:r>
          </a:p>
          <a:p>
            <a:pPr lvl="1"/>
            <a:r>
              <a:rPr lang="en-US" dirty="0"/>
              <a:t>Estimated Equilibrium Total Energy for Chain B: -158723.76 kJ</a:t>
            </a:r>
            <a:endParaRPr lang="en-US" dirty="0"/>
          </a:p>
          <a:p>
            <a:r>
              <a:rPr lang="en-US" sz="2000" dirty="0"/>
              <a:t>BE = Energy for (BCL-2) + Energy for (BIM-BH3) - Energy for complex (BCL-2-BIM-BH3)</a:t>
            </a:r>
          </a:p>
          <a:p>
            <a:r>
              <a:rPr lang="en-US" dirty="0"/>
              <a:t>-161656.16 = -252546.27 + -158723.76 - -249613.87</a:t>
            </a:r>
          </a:p>
          <a:p>
            <a:r>
              <a:rPr lang="en-US" dirty="0"/>
              <a:t>Binding Energy= -161656.16 kJ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15057" y="-139279"/>
            <a:ext cx="12583597" cy="72667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786737" cy="35243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476" y="0"/>
            <a:ext cx="4846523" cy="3501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733" y="3317907"/>
            <a:ext cx="4888534" cy="3540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703" y="1"/>
            <a:ext cx="4840375" cy="3524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4786736" cy="34660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1732" y="3317908"/>
            <a:ext cx="4889031" cy="35400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1645" y="1069"/>
            <a:ext cx="6609739" cy="68569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5128" y="0"/>
            <a:ext cx="7181746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5673" y="0"/>
            <a:ext cx="7420653" cy="685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5389" y="9495"/>
            <a:ext cx="3185260" cy="68476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7167" y="28577"/>
            <a:ext cx="3199147" cy="68370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2193" y="-22892"/>
            <a:ext cx="6829089" cy="688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6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1:		Interval: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Chains A and B: </a:t>
            </a:r>
          </a:p>
          <a:p>
            <a:pPr lvl="1"/>
            <a:r>
              <a:rPr lang="en-US" dirty="0"/>
              <a:t>All energies reach equilibrium around step 7020</a:t>
            </a:r>
          </a:p>
          <a:p>
            <a:pPr lvl="1"/>
            <a:r>
              <a:rPr lang="en-US" dirty="0"/>
              <a:t>Estimated Equilibrium Total Energy for Chains A and B: -249609.40 kJ</a:t>
            </a:r>
            <a:endParaRPr lang="en-US" dirty="0"/>
          </a:p>
          <a:p>
            <a:r>
              <a:rPr lang="en-US" dirty="0"/>
              <a:t>Chain A: </a:t>
            </a:r>
          </a:p>
          <a:p>
            <a:pPr lvl="1"/>
            <a:r>
              <a:rPr lang="en-US" dirty="0"/>
              <a:t>All energies reach equilibrium around step 6450</a:t>
            </a:r>
          </a:p>
          <a:p>
            <a:pPr lvl="1"/>
            <a:r>
              <a:rPr lang="en-US" dirty="0"/>
              <a:t>Estimated Equilibrium Total Energy for Chain A: -252848.39 kJ</a:t>
            </a:r>
          </a:p>
          <a:p>
            <a:r>
              <a:rPr lang="en-US" dirty="0"/>
              <a:t>Chain B:</a:t>
            </a:r>
          </a:p>
          <a:p>
            <a:pPr lvl="1"/>
            <a:r>
              <a:rPr lang="en-US" dirty="0"/>
              <a:t>All energies reach equilibrium around step 7250</a:t>
            </a:r>
          </a:p>
          <a:p>
            <a:pPr lvl="1"/>
            <a:r>
              <a:rPr lang="en-US" dirty="0"/>
              <a:t>Estimated Equilibrium Total Energy for Chain B: -158836.60 kJ</a:t>
            </a:r>
            <a:endParaRPr lang="en-US" dirty="0"/>
          </a:p>
          <a:p>
            <a:r>
              <a:rPr lang="en-US" sz="2000" dirty="0"/>
              <a:t>BE = Energy for (BCL-2) + Energy for (BIM-BH3) - Energy for complex (BCL-2-BIM-BH3)</a:t>
            </a:r>
          </a:p>
          <a:p>
            <a:r>
              <a:rPr lang="en-US" dirty="0"/>
              <a:t>-162075.58 = -252848.39 + -158836.60 - -249609.40 </a:t>
            </a:r>
          </a:p>
          <a:p>
            <a:r>
              <a:rPr lang="en-US" dirty="0"/>
              <a:t>Binding Energy= -162075.58 kJ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15057" y="-139279"/>
            <a:ext cx="12583597" cy="72667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810"/>
            <a:ext cx="4786737" cy="348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733" y="3330592"/>
            <a:ext cx="4888534" cy="3514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476" y="3859"/>
            <a:ext cx="4846523" cy="3494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703" y="8682"/>
            <a:ext cx="4840375" cy="35070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4" y="-1"/>
            <a:ext cx="4830190" cy="3506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277"/>
            <a:ext cx="4786736" cy="34494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1732" y="3318391"/>
            <a:ext cx="4889031" cy="35391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1732" y="3323570"/>
            <a:ext cx="4885521" cy="35344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0703" y="-12685"/>
            <a:ext cx="4841297" cy="350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2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4" animBg="1"/>
      <p:bldP spid="7" grpId="5" animBg="1"/>
      <p:bldP spid="7" grpId="6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2:		Interval: 200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Chains A and B: </a:t>
            </a:r>
          </a:p>
          <a:p>
            <a:pPr lvl="1"/>
            <a:r>
              <a:rPr lang="en-US" dirty="0"/>
              <a:t>All energies reach equilibrium around step 7200</a:t>
            </a:r>
          </a:p>
          <a:p>
            <a:pPr lvl="1"/>
            <a:r>
              <a:rPr lang="en-US" dirty="0"/>
              <a:t>Estimated Equilibrium Total Energy for Chains A and B: -249374.33 kJ</a:t>
            </a:r>
            <a:endParaRPr lang="en-US" dirty="0"/>
          </a:p>
          <a:p>
            <a:r>
              <a:rPr lang="en-US" dirty="0"/>
              <a:t>Chain A: </a:t>
            </a:r>
          </a:p>
          <a:p>
            <a:pPr lvl="1"/>
            <a:r>
              <a:rPr lang="en-US" dirty="0"/>
              <a:t>All energies reach equilibrium around step 7800</a:t>
            </a:r>
          </a:p>
          <a:p>
            <a:pPr lvl="1"/>
            <a:r>
              <a:rPr lang="en-US" dirty="0"/>
              <a:t>Estimated Equilibrium Total Energy for Chain A: -253134.53 kJ</a:t>
            </a:r>
          </a:p>
          <a:p>
            <a:r>
              <a:rPr lang="en-US" dirty="0"/>
              <a:t>Chain B:</a:t>
            </a:r>
          </a:p>
          <a:p>
            <a:pPr lvl="1"/>
            <a:r>
              <a:rPr lang="en-US" dirty="0"/>
              <a:t>All energies reach equilibrium around step 7200</a:t>
            </a:r>
          </a:p>
          <a:p>
            <a:pPr lvl="1"/>
            <a:r>
              <a:rPr lang="en-US" dirty="0"/>
              <a:t>Estimated Equilibrium Total Energy for Chain B: -158941.52 kJ</a:t>
            </a:r>
            <a:endParaRPr lang="en-US" dirty="0"/>
          </a:p>
          <a:p>
            <a:r>
              <a:rPr lang="en-US" sz="2000" dirty="0"/>
              <a:t>BE = Energy for (BCL-2) + Energy for (BIM-BH3) - Energy for complex (BCL-2-BIM-BH3)</a:t>
            </a:r>
          </a:p>
          <a:p>
            <a:r>
              <a:rPr lang="en-US" dirty="0"/>
              <a:t>-162701.72 = -253134.53 + -158941.52 - -249374.33 </a:t>
            </a:r>
          </a:p>
          <a:p>
            <a:r>
              <a:rPr lang="en-US" dirty="0"/>
              <a:t>Binding Energy= -162701.72 kJ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15057" y="-139279"/>
            <a:ext cx="12583597" cy="72667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527"/>
            <a:ext cx="4786737" cy="3485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942" y="3330592"/>
            <a:ext cx="4840116" cy="3514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476" y="6293"/>
            <a:ext cx="4846523" cy="3489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678" y="8682"/>
            <a:ext cx="4836424" cy="35070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4" y="-1"/>
            <a:ext cx="4828030" cy="3506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94" y="8277"/>
            <a:ext cx="4754947" cy="34494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1732" y="3318758"/>
            <a:ext cx="4889031" cy="35383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1732" y="3340695"/>
            <a:ext cx="4885521" cy="35001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0703" y="-10654"/>
            <a:ext cx="4841297" cy="34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3:		TEMP: 150 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Chains A and B: </a:t>
            </a:r>
          </a:p>
          <a:p>
            <a:pPr lvl="1"/>
            <a:r>
              <a:rPr lang="en-US" dirty="0"/>
              <a:t>All energies reach equilibrium around step 12800</a:t>
            </a:r>
          </a:p>
          <a:p>
            <a:pPr lvl="1"/>
            <a:r>
              <a:rPr lang="en-US" dirty="0"/>
              <a:t>Estimated Equilibrium Total Energy for Chains A and B: -343534.65 kJ</a:t>
            </a:r>
            <a:endParaRPr lang="en-US" dirty="0"/>
          </a:p>
          <a:p>
            <a:r>
              <a:rPr lang="en-US" dirty="0"/>
              <a:t>Chain A: </a:t>
            </a:r>
          </a:p>
          <a:p>
            <a:pPr lvl="1"/>
            <a:r>
              <a:rPr lang="en-US" dirty="0"/>
              <a:t>All energies reach equilibrium around step 6800</a:t>
            </a:r>
          </a:p>
          <a:p>
            <a:pPr lvl="1"/>
            <a:r>
              <a:rPr lang="en-US" dirty="0"/>
              <a:t>Estimated Equilibrium Total Energy for Chain A: -347699.50 kJ</a:t>
            </a:r>
          </a:p>
          <a:p>
            <a:r>
              <a:rPr lang="en-US" dirty="0"/>
              <a:t>Chain B:</a:t>
            </a:r>
          </a:p>
          <a:p>
            <a:pPr lvl="1"/>
            <a:r>
              <a:rPr lang="en-US" dirty="0"/>
              <a:t>All energies reach equilibrium around step 17700</a:t>
            </a:r>
          </a:p>
          <a:p>
            <a:pPr lvl="1"/>
            <a:r>
              <a:rPr lang="en-US" dirty="0"/>
              <a:t>Estimated Equilibrium Total Energy for Chain B: -215821.59 kJ</a:t>
            </a:r>
            <a:endParaRPr lang="en-US" dirty="0"/>
          </a:p>
          <a:p>
            <a:r>
              <a:rPr lang="en-US" sz="2000" dirty="0"/>
              <a:t>BE = Energy for (BCL-2) + Energy for (BIM-BH3) - Energy for complex (BCL-2-BIM-BH3)</a:t>
            </a:r>
          </a:p>
          <a:p>
            <a:r>
              <a:rPr lang="en-US" dirty="0"/>
              <a:t>-219986.44 = -347699.50 + -215821.59 - -343534.65 </a:t>
            </a:r>
          </a:p>
          <a:p>
            <a:r>
              <a:rPr lang="en-US" dirty="0"/>
              <a:t>Binding Energy= -219986.44 kJ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15057" y="-139279"/>
            <a:ext cx="12583597" cy="72667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354"/>
            <a:ext cx="4786737" cy="3465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20" y="3330592"/>
            <a:ext cx="4838360" cy="3514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214" y="6293"/>
            <a:ext cx="4811047" cy="3489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678" y="30930"/>
            <a:ext cx="4836424" cy="3462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0" y="-1"/>
            <a:ext cx="4818497" cy="3506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94" y="8277"/>
            <a:ext cx="4754947" cy="3449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3322" y="3318758"/>
            <a:ext cx="4885850" cy="35383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5557" y="3340695"/>
            <a:ext cx="4837870" cy="35001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0703" y="-2188"/>
            <a:ext cx="4841297" cy="34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7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4:		TEMP: 600 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Chains A and B: </a:t>
            </a:r>
          </a:p>
          <a:p>
            <a:pPr lvl="1"/>
            <a:r>
              <a:rPr lang="en-US" dirty="0"/>
              <a:t>All energies reach equilibrium around step 5500</a:t>
            </a:r>
          </a:p>
          <a:p>
            <a:pPr lvl="1"/>
            <a:r>
              <a:rPr lang="en-US" dirty="0"/>
              <a:t>Estimated Equilibrium Total Energy for Chains A and B: -102023.20 kJ</a:t>
            </a:r>
            <a:endParaRPr lang="en-US" dirty="0"/>
          </a:p>
          <a:p>
            <a:r>
              <a:rPr lang="en-US" dirty="0"/>
              <a:t>Chain A: </a:t>
            </a:r>
          </a:p>
          <a:p>
            <a:pPr lvl="1"/>
            <a:r>
              <a:rPr lang="en-US" dirty="0"/>
              <a:t>All energies reach equilibrium around step 5800</a:t>
            </a:r>
          </a:p>
          <a:p>
            <a:pPr lvl="1"/>
            <a:r>
              <a:rPr lang="en-US" dirty="0"/>
              <a:t>Estimated Equilibrium Total Energy for Chain A: -104639.49 kJ</a:t>
            </a:r>
          </a:p>
          <a:p>
            <a:r>
              <a:rPr lang="en-US" dirty="0"/>
              <a:t>Chain B:</a:t>
            </a:r>
          </a:p>
          <a:p>
            <a:pPr lvl="1"/>
            <a:r>
              <a:rPr lang="en-US" dirty="0"/>
              <a:t>All energies reach equilibrium around step 4600</a:t>
            </a:r>
          </a:p>
          <a:p>
            <a:pPr lvl="1"/>
            <a:r>
              <a:rPr lang="en-US" dirty="0"/>
              <a:t>Estimated Equilibrium Total Energy for Chain B: -72883.12 kJ</a:t>
            </a:r>
            <a:endParaRPr lang="en-US" dirty="0"/>
          </a:p>
          <a:p>
            <a:r>
              <a:rPr lang="en-US" sz="2000" dirty="0"/>
              <a:t>BE = Energy for (BCL-2) + Energy for (BIM-BH3) - Energy for complex (BCL-2-BIM-BH3)</a:t>
            </a:r>
          </a:p>
          <a:p>
            <a:r>
              <a:rPr lang="en-US" dirty="0"/>
              <a:t>-75499.41 = -104639.49 + -72883.12 - -102023.20 </a:t>
            </a:r>
          </a:p>
          <a:p>
            <a:r>
              <a:rPr lang="en-US" dirty="0"/>
              <a:t>Binding Energy= -75499.41 kJ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15057" y="-139279"/>
            <a:ext cx="12583597" cy="72667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" y="29354"/>
            <a:ext cx="4741058" cy="3465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20" y="3335000"/>
            <a:ext cx="4838360" cy="35059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214" y="10993"/>
            <a:ext cx="4811047" cy="3479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178" y="30930"/>
            <a:ext cx="4797423" cy="3462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0" y="-1"/>
            <a:ext cx="4813337" cy="3506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94" y="12848"/>
            <a:ext cx="4754947" cy="34403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3322" y="3328487"/>
            <a:ext cx="4885850" cy="35189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5557" y="3352607"/>
            <a:ext cx="4837870" cy="34763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4552" y="-2188"/>
            <a:ext cx="4793599" cy="34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2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457</TotalTime>
  <Words>635</Words>
  <Application>Microsoft Office PowerPoint</Application>
  <PresentationFormat>Widescreen</PresentationFormat>
  <Paragraphs>98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Vapor Trail</vt:lpstr>
      <vt:lpstr>MOLECULAR DYNAMICS: Bcl-xL w/ BIM BH3 domain</vt:lpstr>
      <vt:lpstr>Bcl-xL w/ BIM BH3 domain</vt:lpstr>
      <vt:lpstr>4QVF</vt:lpstr>
      <vt:lpstr>Results (A and B)</vt:lpstr>
      <vt:lpstr>Chains and binding energy</vt:lpstr>
      <vt:lpstr>Test Case 1:  Interval: 5</vt:lpstr>
      <vt:lpstr>Test Case 2:  Interval: 200</vt:lpstr>
      <vt:lpstr>Test Case 3:  TEMP: 150 K</vt:lpstr>
      <vt:lpstr>Test Case 4:  TEMP: 600 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DYNAMICS: Bcl-xL w/ BIM BH3 domain</dc:title>
  <dc:creator>Dana Seibert</dc:creator>
  <cp:lastModifiedBy>Dana Seibert</cp:lastModifiedBy>
  <cp:revision>68</cp:revision>
  <dcterms:created xsi:type="dcterms:W3CDTF">2017-08-07T13:43:13Z</dcterms:created>
  <dcterms:modified xsi:type="dcterms:W3CDTF">2017-08-11T09:17:22Z</dcterms:modified>
</cp:coreProperties>
</file>